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11"/>
  </p:notesMasterIdLst>
  <p:handoutMasterIdLst>
    <p:handoutMasterId r:id="rId12"/>
  </p:handoutMasterIdLst>
  <p:sldIdLst>
    <p:sldId id="293" r:id="rId2"/>
    <p:sldId id="259" r:id="rId3"/>
    <p:sldId id="307" r:id="rId4"/>
    <p:sldId id="334" r:id="rId5"/>
    <p:sldId id="336" r:id="rId6"/>
    <p:sldId id="338" r:id="rId7"/>
    <p:sldId id="333" r:id="rId8"/>
    <p:sldId id="337" r:id="rId9"/>
    <p:sldId id="262" r:id="rId10"/>
  </p:sldIdLst>
  <p:sldSz cx="9144000" cy="6858000" type="screen4x3"/>
  <p:notesSz cx="9144000" cy="6858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59">
          <p15:clr>
            <a:srgbClr val="A4A3A4"/>
          </p15:clr>
        </p15:guide>
        <p15:guide id="4" pos="287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632"/>
    <a:srgbClr val="B9DE00"/>
    <a:srgbClr val="006666"/>
    <a:srgbClr val="133BB9"/>
    <a:srgbClr val="66FFFF"/>
    <a:srgbClr val="33CCCC"/>
    <a:srgbClr val="0000CC"/>
    <a:srgbClr val="0AA5C4"/>
    <a:srgbClr val="8789E3"/>
    <a:srgbClr val="131D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22" autoAdjust="0"/>
    <p:restoredTop sz="81978" autoAdjust="0"/>
  </p:normalViewPr>
  <p:slideViewPr>
    <p:cSldViewPr snapToObjects="1">
      <p:cViewPr varScale="1">
        <p:scale>
          <a:sx n="70" d="100"/>
          <a:sy n="70" d="100"/>
        </p:scale>
        <p:origin x="1954" y="53"/>
      </p:cViewPr>
      <p:guideLst>
        <p:guide orient="horz" pos="2159"/>
        <p:guide pos="28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118" d="100"/>
          <a:sy n="118" d="100"/>
        </p:scale>
        <p:origin x="-2358" y="-96"/>
      </p:cViewPr>
      <p:guideLst>
        <p:guide orient="horz" pos="2160"/>
        <p:guide pos="2880"/>
        <p:guide orient="horz" pos="2159"/>
        <p:guide pos="287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2020-05-18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7394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2020-05-18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816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Both"/>
            </a:pPr>
            <a:r>
              <a:rPr kumimoji="1" lang="ko-KR" altLang="en-US" dirty="0"/>
              <a:t>개발 동기</a:t>
            </a:r>
            <a:endParaRPr kumimoji="1" lang="en-US" altLang="ko-KR" dirty="0"/>
          </a:p>
          <a:p>
            <a:pPr marL="228600" indent="-228600">
              <a:buAutoNum type="arabicParenBoth"/>
            </a:pPr>
            <a:r>
              <a:rPr kumimoji="1" lang="ko-KR" altLang="en-US" dirty="0"/>
              <a:t>목표시장 분석</a:t>
            </a:r>
            <a:endParaRPr kumimoji="1" lang="en-US" altLang="ko-KR" dirty="0"/>
          </a:p>
          <a:p>
            <a:pPr marL="228600" indent="-228600">
              <a:buAutoNum type="arabicParenBoth"/>
            </a:pPr>
            <a:r>
              <a:rPr kumimoji="1" lang="ko-KR" altLang="en-US" dirty="0"/>
              <a:t>프로젝트 아이디어 및 요구사항</a:t>
            </a:r>
            <a:endParaRPr kumimoji="1" lang="en-US" altLang="ko-KR" dirty="0"/>
          </a:p>
          <a:p>
            <a:pPr marL="228600" indent="-228600">
              <a:buAutoNum type="arabicParenBoth"/>
            </a:pPr>
            <a:r>
              <a:rPr kumimoji="1" lang="ko-KR" altLang="en-US" dirty="0"/>
              <a:t>팀원의 역할</a:t>
            </a:r>
            <a:endParaRPr kumimoji="1" lang="en-US" altLang="ko-KR" dirty="0"/>
          </a:p>
          <a:p>
            <a:pPr marL="228600" indent="-228600">
              <a:buAutoNum type="arabicParenBoth"/>
            </a:pPr>
            <a:r>
              <a:rPr kumimoji="1" lang="ko-KR" altLang="en-US" dirty="0"/>
              <a:t>계발 일정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14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1161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769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95536" y="1703423"/>
            <a:ext cx="7128792" cy="504056"/>
          </a:xfrm>
        </p:spPr>
        <p:txBody>
          <a:bodyPr wrap="square">
            <a:noAutofit/>
            <a:scene3d>
              <a:camera prst="orthographicFront"/>
              <a:lightRig rig="soft" dir="tl">
                <a:rot lat="0" lon="0" rev="0"/>
              </a:lightRig>
            </a:scene3d>
            <a:sp3d prstMaterial="matte">
              <a:contourClr>
                <a:schemeClr val="bg1"/>
              </a:contourClr>
            </a:sp3d>
          </a:bodyPr>
          <a:lstStyle>
            <a:lvl1pPr marL="0" indent="0" algn="l">
              <a:buNone/>
              <a:defRPr sz="2200" b="0" i="0" cap="none" spc="50">
                <a:ln w="11430"/>
                <a:solidFill>
                  <a:schemeClr val="tx1">
                    <a:lumMod val="75000"/>
                    <a:lumOff val="2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itchFamily="18" charset="-127"/>
                <a:ea typeface="HY견고딕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395536" y="2276872"/>
            <a:ext cx="7128792" cy="938719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  <a:scene3d>
              <a:camera prst="orthographicFront"/>
              <a:lightRig rig="threePt" dir="t"/>
            </a:scene3d>
            <a:sp3d extrusionH="57150" prstMaterial="metal">
              <a:bevelT w="38100" h="25400" prst="coolSlant"/>
              <a:contourClr>
                <a:schemeClr val="bg2"/>
              </a:contourClr>
            </a:sp3d>
          </a:bodyPr>
          <a:lstStyle>
            <a:lvl1pPr algn="l" defTabSz="914400" rtl="0" eaLnBrk="1" fontAlgn="base" latinLnBrk="1" hangingPunct="1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kumimoji="1" lang="ko-KR" altLang="en-US" sz="5500" b="0" i="0" kern="1200" cap="none" spc="0" dirty="0">
                <a:ln w="3175">
                  <a:noFill/>
                </a:ln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HY견고딕" pitchFamily="18" charset="-127"/>
                <a:ea typeface="HY견고딕" pitchFamily="18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2020-05-18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16632"/>
            <a:ext cx="8064896" cy="553998"/>
          </a:xfr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3000" kern="12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2020-05-18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539552" y="980728"/>
            <a:ext cx="8064896" cy="5328592"/>
          </a:xfr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5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8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2pPr>
            <a:lvl3pPr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8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3pPr>
            <a:lvl4pPr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8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39552" y="1124744"/>
            <a:ext cx="8064896" cy="5400600"/>
          </a:xfrm>
        </p:spPr>
        <p:txBody>
          <a:bodyPr/>
          <a:lstStyle>
            <a:lvl1pPr algn="l">
              <a:buNone/>
              <a:defRPr sz="250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</a:defRPr>
            </a:lvl1pPr>
            <a:lvl2pPr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</a:defRPr>
            </a:lvl2pPr>
            <a:lvl3pPr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</a:defRPr>
            </a:lvl3pPr>
            <a:lvl4pPr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</a:defRPr>
            </a:lvl4pPr>
            <a:lvl5pPr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8"/>
          <p:cNvSpPr>
            <a:spLocks noGrp="1"/>
          </p:cNvSpPr>
          <p:nvPr>
            <p:ph type="title"/>
          </p:nvPr>
        </p:nvSpPr>
        <p:spPr>
          <a:xfrm>
            <a:off x="539552" y="116632"/>
            <a:ext cx="8083946" cy="553998"/>
          </a:xfr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3000" kern="12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2020-05-18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251520" y="2708920"/>
            <a:ext cx="5580112" cy="1246495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  <a:scene3d>
              <a:camera prst="orthographicFront"/>
              <a:lightRig rig="threePt" dir="t"/>
            </a:scene3d>
            <a:sp3d extrusionH="57150" prstMaterial="metal">
              <a:bevelT w="38100" h="25400" prst="coolSlant"/>
              <a:contourClr>
                <a:schemeClr val="bg2"/>
              </a:contourClr>
            </a:sp3d>
          </a:bodyPr>
          <a:lstStyle>
            <a:lvl1pPr algn="ctr" defTabSz="914400" rtl="0" eaLnBrk="1" fontAlgn="base" latinLnBrk="1" hangingPunct="1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kumimoji="1" lang="ko-KR" altLang="en-US" sz="7500" b="0" i="1" kern="1200" cap="none" spc="0" dirty="0">
                <a:ln w="3175">
                  <a:noFill/>
                </a:ln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HY견고딕" pitchFamily="18" charset="-127"/>
                <a:ea typeface="HY견고딕" pitchFamily="18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  <p:sldLayoutId id="2147483650" r:id="rId4"/>
    <p:sldLayoutId id="2147483657" r:id="rId5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HY견고딕" pitchFamily="18" charset="-127"/>
          <a:ea typeface="HY견고딕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gif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부제목 7"/>
          <p:cNvSpPr>
            <a:spLocks noGrp="1"/>
          </p:cNvSpPr>
          <p:nvPr>
            <p:ph type="subTitle" idx="1"/>
          </p:nvPr>
        </p:nvSpPr>
        <p:spPr>
          <a:xfrm>
            <a:off x="395605" y="1703705"/>
            <a:ext cx="7129145" cy="504825"/>
          </a:xfrm>
        </p:spPr>
        <p:txBody>
          <a:bodyPr/>
          <a:lstStyle/>
          <a:p>
            <a:r>
              <a:rPr lang="en-US" altLang="ko-KR" dirty="0"/>
              <a:t>(CBNU) Open Source Web Software</a:t>
            </a:r>
            <a:endParaRPr lang="ko-KR" altLang="en-US" dirty="0"/>
          </a:p>
        </p:txBody>
      </p:sp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395605" y="2277110"/>
            <a:ext cx="7128510" cy="2631440"/>
          </a:xfrm>
        </p:spPr>
        <p:txBody>
          <a:bodyPr/>
          <a:lstStyle/>
          <a:p>
            <a:r>
              <a:rPr lang="en-US" altLang="ko-KR" b="1" dirty="0"/>
              <a:t>Car service </a:t>
            </a:r>
            <a:br>
              <a:rPr lang="en-US" altLang="ko-KR" b="1" dirty="0"/>
            </a:br>
            <a:r>
              <a:rPr lang="en-US" altLang="ko-KR" b="1" dirty="0"/>
              <a:t>Introduction and</a:t>
            </a:r>
            <a:br>
              <a:rPr lang="en-US" altLang="ko-KR" b="1" dirty="0"/>
            </a:br>
            <a:r>
              <a:rPr lang="en-US" altLang="ko-KR" b="1" dirty="0"/>
              <a:t>Reservation</a:t>
            </a:r>
            <a:endParaRPr lang="ko-KR" altLang="en-US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89230" y="215900"/>
            <a:ext cx="1574165" cy="476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solidFill>
                  <a:schemeClr val="accent5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Contents</a:t>
            </a:r>
            <a:endParaRPr lang="ko-KR" altLang="en-US" sz="2500" dirty="0">
              <a:solidFill>
                <a:schemeClr val="accent5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583055" y="1891030"/>
            <a:ext cx="4997450" cy="2914650"/>
            <a:chOff x="1583055" y="1891030"/>
            <a:chExt cx="4997450" cy="2914650"/>
          </a:xfrm>
        </p:grpSpPr>
        <p:sp>
          <p:nvSpPr>
            <p:cNvPr id="24" name="Freeform 8"/>
            <p:cNvSpPr>
              <a:spLocks/>
            </p:cNvSpPr>
            <p:nvPr/>
          </p:nvSpPr>
          <p:spPr bwMode="auto">
            <a:xfrm>
              <a:off x="2943225" y="1967865"/>
              <a:ext cx="3637280" cy="424815"/>
            </a:xfrm>
            <a:prstGeom prst="roundRect">
              <a:avLst>
                <a:gd name="adj" fmla="val 45238"/>
              </a:avLst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alpha val="50000"/>
                  </a:schemeClr>
                </a:gs>
              </a:gsLst>
              <a:lin ang="18900000" scaled="1"/>
            </a:gradFill>
            <a:ln w="9525" cap="flat" cmpd="sng">
              <a:solidFill>
                <a:schemeClr val="bg1">
                  <a:lumMod val="50000"/>
                  <a:alpha val="100000"/>
                </a:schemeClr>
              </a:solidFill>
              <a:prstDash val="solid"/>
              <a:round/>
            </a:ln>
            <a:scene3d>
              <a:camera prst="orthographicFront"/>
              <a:lightRig rig="threePt" dir="t"/>
            </a:scene3d>
            <a:sp3d prstMaterial="plastic">
              <a:bevelT w="190500" h="63500"/>
            </a:sp3d>
          </p:spPr>
          <p:txBody>
            <a:bodyPr vert="horz" wrap="none" lIns="91440" tIns="45720" rIns="91440" bIns="45720" numCol="1" anchor="ctr">
              <a:noAutofit/>
            </a:bodyPr>
            <a:lstStyle/>
            <a:p>
              <a:pPr marL="0" indent="0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Text Box 12"/>
            <p:cNvSpPr txBox="1">
              <a:spLocks noChangeArrowheads="1"/>
            </p:cNvSpPr>
            <p:nvPr/>
          </p:nvSpPr>
          <p:spPr bwMode="auto">
            <a:xfrm>
              <a:off x="3112770" y="1972310"/>
              <a:ext cx="2722880" cy="37020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altLang="ko-KR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charset="0"/>
                  <a:ea typeface="HY견고딕" charset="0"/>
                </a:rPr>
                <a:t>Motive for development</a:t>
              </a:r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HY견고딕" charset="0"/>
                <a:ea typeface="HY견고딕" charset="0"/>
              </a:endParaRPr>
            </a:p>
          </p:txBody>
        </p:sp>
        <p:sp>
          <p:nvSpPr>
            <p:cNvPr id="26" name="Oval 31"/>
            <p:cNvSpPr>
              <a:spLocks noChangeArrowheads="1"/>
            </p:cNvSpPr>
            <p:nvPr/>
          </p:nvSpPr>
          <p:spPr bwMode="auto">
            <a:xfrm>
              <a:off x="2274570" y="1891030"/>
              <a:ext cx="572135" cy="572135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0">
              <a:noFill/>
              <a:prstDash/>
            </a:ln>
            <a:scene3d>
              <a:camera prst="orthographicFront"/>
              <a:lightRig rig="threePt" dir="t">
                <a:rot lat="0" lon="0" rev="3600000"/>
              </a:lightRig>
            </a:scene3d>
            <a:sp3d>
              <a:bevelT w="31750" h="3175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ko-KR" altLang="en-US">
                <a:solidFill>
                  <a:srgbClr val="FFFFFF"/>
                </a:solidFill>
              </a:endParaRPr>
            </a:p>
          </p:txBody>
        </p:sp>
        <p:sp>
          <p:nvSpPr>
            <p:cNvPr id="27" name="Text Box 32"/>
            <p:cNvSpPr txBox="1">
              <a:spLocks noChangeArrowheads="1"/>
            </p:cNvSpPr>
            <p:nvPr/>
          </p:nvSpPr>
          <p:spPr bwMode="auto">
            <a:xfrm>
              <a:off x="2304415" y="1964055"/>
              <a:ext cx="511810" cy="37020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spAutoFit/>
            </a:bodyPr>
            <a:lstStyle/>
            <a:p>
              <a:pPr marL="0" indent="0" algn="ctr" defTabSz="508000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ko-KR">
                  <a:solidFill>
                    <a:schemeClr val="bg1"/>
                  </a:solidFill>
                  <a:latin typeface="HY견고딕" charset="0"/>
                  <a:ea typeface="HY견고딕" charset="0"/>
                </a:rPr>
                <a:t>1</a:t>
              </a:r>
              <a:endParaRPr lang="ko-KR" altLang="en-US">
                <a:solidFill>
                  <a:schemeClr val="bg1"/>
                </a:solidFill>
                <a:latin typeface="HY견고딕" charset="0"/>
                <a:ea typeface="HY견고딕" charset="0"/>
              </a:endParaRPr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>
              <a:off x="2251710" y="2755265"/>
              <a:ext cx="3637280" cy="424815"/>
            </a:xfrm>
            <a:prstGeom prst="roundRect">
              <a:avLst>
                <a:gd name="adj" fmla="val 45238"/>
              </a:avLst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alpha val="50000"/>
                  </a:schemeClr>
                </a:gs>
              </a:gsLst>
              <a:lin ang="18900000" scaled="1"/>
            </a:gradFill>
            <a:ln w="9525" cap="flat" cmpd="sng">
              <a:solidFill>
                <a:schemeClr val="bg1">
                  <a:lumMod val="50000"/>
                  <a:alpha val="100000"/>
                </a:schemeClr>
              </a:solidFill>
              <a:prstDash val="solid"/>
              <a:round/>
            </a:ln>
            <a:scene3d>
              <a:camera prst="orthographicFront"/>
              <a:lightRig rig="threePt" dir="t"/>
            </a:scene3d>
            <a:sp3d prstMaterial="plastic">
              <a:bevelT w="190500" h="63500"/>
            </a:sp3d>
          </p:spPr>
          <p:txBody>
            <a:bodyPr vert="horz" wrap="none" lIns="91440" tIns="45720" rIns="91440" bIns="45720" numCol="1" anchor="ctr">
              <a:noAutofit/>
            </a:bodyPr>
            <a:lstStyle/>
            <a:p>
              <a:pPr marL="0" indent="0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Text Box 12"/>
            <p:cNvSpPr txBox="1">
              <a:spLocks noChangeArrowheads="1"/>
            </p:cNvSpPr>
            <p:nvPr/>
          </p:nvSpPr>
          <p:spPr bwMode="auto">
            <a:xfrm>
              <a:off x="2179955" y="2776220"/>
              <a:ext cx="3727302" cy="353943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ko-KR" sz="1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charset="0"/>
                  <a:ea typeface="HY견고딕" charset="0"/>
                </a:rPr>
                <a:t>Project idea and requirements</a:t>
              </a:r>
              <a:endPara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charset="0"/>
                <a:ea typeface="HY견고딕" charset="0"/>
              </a:endParaRPr>
            </a:p>
          </p:txBody>
        </p:sp>
        <p:sp>
          <p:nvSpPr>
            <p:cNvPr id="30" name="Oval 31"/>
            <p:cNvSpPr>
              <a:spLocks noChangeArrowheads="1"/>
            </p:cNvSpPr>
            <p:nvPr/>
          </p:nvSpPr>
          <p:spPr bwMode="auto">
            <a:xfrm>
              <a:off x="1583055" y="2678430"/>
              <a:ext cx="572135" cy="572135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0">
              <a:noFill/>
              <a:prstDash/>
            </a:ln>
            <a:scene3d>
              <a:camera prst="orthographicFront"/>
              <a:lightRig rig="threePt" dir="t">
                <a:rot lat="0" lon="0" rev="3600000"/>
              </a:lightRig>
            </a:scene3d>
            <a:sp3d>
              <a:bevelT w="31750" h="3175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ko-KR" altLang="en-US">
                <a:solidFill>
                  <a:srgbClr val="FFFFFF"/>
                </a:solidFill>
              </a:endParaRPr>
            </a:p>
          </p:txBody>
        </p:sp>
        <p:sp>
          <p:nvSpPr>
            <p:cNvPr id="31" name="Text Box 32"/>
            <p:cNvSpPr txBox="1">
              <a:spLocks noChangeArrowheads="1"/>
            </p:cNvSpPr>
            <p:nvPr/>
          </p:nvSpPr>
          <p:spPr bwMode="auto">
            <a:xfrm>
              <a:off x="1612900" y="2751455"/>
              <a:ext cx="511810" cy="37020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spAutoFit/>
            </a:bodyPr>
            <a:lstStyle/>
            <a:p>
              <a:pPr marL="0" indent="0" algn="ctr" defTabSz="508000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ko-KR">
                  <a:solidFill>
                    <a:schemeClr val="bg1"/>
                  </a:solidFill>
                  <a:latin typeface="HY견고딕" charset="0"/>
                  <a:ea typeface="HY견고딕" charset="0"/>
                </a:rPr>
                <a:t>2</a:t>
              </a:r>
              <a:endParaRPr lang="ko-KR" altLang="en-US">
                <a:solidFill>
                  <a:schemeClr val="bg1"/>
                </a:solidFill>
                <a:latin typeface="HY견고딕" charset="0"/>
                <a:ea typeface="HY견고딕" charset="0"/>
              </a:endParaRPr>
            </a:p>
          </p:txBody>
        </p:sp>
        <p:sp>
          <p:nvSpPr>
            <p:cNvPr id="32" name="Freeform 8"/>
            <p:cNvSpPr>
              <a:spLocks/>
            </p:cNvSpPr>
            <p:nvPr/>
          </p:nvSpPr>
          <p:spPr bwMode="auto">
            <a:xfrm>
              <a:off x="2943225" y="3552190"/>
              <a:ext cx="3637280" cy="424815"/>
            </a:xfrm>
            <a:prstGeom prst="roundRect">
              <a:avLst>
                <a:gd name="adj" fmla="val 45238"/>
              </a:avLst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alpha val="50000"/>
                  </a:schemeClr>
                </a:gs>
              </a:gsLst>
              <a:lin ang="18900000" scaled="1"/>
            </a:gradFill>
            <a:ln w="9525" cap="flat" cmpd="sng">
              <a:solidFill>
                <a:schemeClr val="bg1">
                  <a:lumMod val="50000"/>
                  <a:alpha val="100000"/>
                </a:schemeClr>
              </a:solidFill>
              <a:prstDash val="solid"/>
              <a:round/>
            </a:ln>
            <a:scene3d>
              <a:camera prst="orthographicFront"/>
              <a:lightRig rig="threePt" dir="t"/>
            </a:scene3d>
            <a:sp3d prstMaterial="plastic">
              <a:bevelT w="190500" h="63500"/>
            </a:sp3d>
          </p:spPr>
          <p:txBody>
            <a:bodyPr vert="horz" wrap="none" lIns="91440" tIns="45720" rIns="91440" bIns="45720" numCol="1" anchor="ctr">
              <a:noAutofit/>
            </a:bodyPr>
            <a:lstStyle/>
            <a:p>
              <a:pPr marL="0" indent="0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Text Box 12"/>
            <p:cNvSpPr txBox="1">
              <a:spLocks noChangeArrowheads="1"/>
            </p:cNvSpPr>
            <p:nvPr/>
          </p:nvSpPr>
          <p:spPr bwMode="auto">
            <a:xfrm>
              <a:off x="2996565" y="3573145"/>
              <a:ext cx="3154680" cy="37020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altLang="ko-KR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charset="0"/>
                  <a:ea typeface="HY견고딕" charset="0"/>
                </a:rPr>
                <a:t>Roles of each team member</a:t>
              </a:r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HY견고딕" charset="0"/>
                <a:ea typeface="HY견고딕" charset="0"/>
              </a:endParaRPr>
            </a:p>
          </p:txBody>
        </p:sp>
        <p:sp>
          <p:nvSpPr>
            <p:cNvPr id="34" name="Oval 31"/>
            <p:cNvSpPr>
              <a:spLocks noChangeArrowheads="1"/>
            </p:cNvSpPr>
            <p:nvPr/>
          </p:nvSpPr>
          <p:spPr bwMode="auto">
            <a:xfrm>
              <a:off x="2274570" y="3475355"/>
              <a:ext cx="572135" cy="572135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0">
              <a:noFill/>
              <a:prstDash/>
            </a:ln>
            <a:scene3d>
              <a:camera prst="orthographicFront"/>
              <a:lightRig rig="threePt" dir="t">
                <a:rot lat="0" lon="0" rev="3600000"/>
              </a:lightRig>
            </a:scene3d>
            <a:sp3d>
              <a:bevelT w="31750" h="3175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ko-KR" altLang="en-US">
                <a:solidFill>
                  <a:srgbClr val="FFFFFF"/>
                </a:solidFill>
              </a:endParaRPr>
            </a:p>
          </p:txBody>
        </p:sp>
        <p:sp>
          <p:nvSpPr>
            <p:cNvPr id="35" name="Text Box 32"/>
            <p:cNvSpPr txBox="1">
              <a:spLocks noChangeArrowheads="1"/>
            </p:cNvSpPr>
            <p:nvPr/>
          </p:nvSpPr>
          <p:spPr bwMode="auto">
            <a:xfrm>
              <a:off x="2304415" y="3548380"/>
              <a:ext cx="511810" cy="37020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spAutoFit/>
            </a:bodyPr>
            <a:lstStyle/>
            <a:p>
              <a:pPr marL="0" indent="0" algn="ctr" defTabSz="508000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ko-KR">
                  <a:solidFill>
                    <a:schemeClr val="bg1"/>
                  </a:solidFill>
                  <a:latin typeface="HY견고딕" charset="0"/>
                  <a:ea typeface="HY견고딕" charset="0"/>
                </a:rPr>
                <a:t>3</a:t>
              </a:r>
              <a:endParaRPr lang="ko-KR" altLang="en-US">
                <a:solidFill>
                  <a:schemeClr val="bg1"/>
                </a:solidFill>
                <a:latin typeface="HY견고딕" charset="0"/>
                <a:ea typeface="HY견고딕" charset="0"/>
              </a:endParaRPr>
            </a:p>
          </p:txBody>
        </p:sp>
        <p:sp>
          <p:nvSpPr>
            <p:cNvPr id="36" name="Freeform 8"/>
            <p:cNvSpPr>
              <a:spLocks/>
            </p:cNvSpPr>
            <p:nvPr/>
          </p:nvSpPr>
          <p:spPr bwMode="auto">
            <a:xfrm>
              <a:off x="2251710" y="4310380"/>
              <a:ext cx="1528202" cy="424815"/>
            </a:xfrm>
            <a:prstGeom prst="roundRect">
              <a:avLst>
                <a:gd name="adj" fmla="val 45238"/>
              </a:avLst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alpha val="50000"/>
                  </a:schemeClr>
                </a:gs>
              </a:gsLst>
              <a:lin ang="18900000" scaled="1"/>
            </a:gradFill>
            <a:ln w="9525" cap="flat" cmpd="sng">
              <a:solidFill>
                <a:schemeClr val="bg1">
                  <a:lumMod val="50000"/>
                  <a:alpha val="100000"/>
                </a:schemeClr>
              </a:solidFill>
              <a:prstDash val="solid"/>
              <a:round/>
            </a:ln>
            <a:scene3d>
              <a:camera prst="orthographicFront"/>
              <a:lightRig rig="threePt" dir="t"/>
            </a:scene3d>
            <a:sp3d prstMaterial="plastic">
              <a:bevelT w="190500" h="63500"/>
            </a:sp3d>
          </p:spPr>
          <p:txBody>
            <a:bodyPr vert="horz" wrap="none" lIns="91440" tIns="45720" rIns="91440" bIns="45720" numCol="1" anchor="ctr">
              <a:noAutofit/>
            </a:bodyPr>
            <a:lstStyle/>
            <a:p>
              <a:pPr marL="0" indent="0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Text Box 12"/>
            <p:cNvSpPr txBox="1">
              <a:spLocks noChangeArrowheads="1"/>
            </p:cNvSpPr>
            <p:nvPr/>
          </p:nvSpPr>
          <p:spPr bwMode="auto">
            <a:xfrm>
              <a:off x="2362835" y="4339590"/>
              <a:ext cx="1127760" cy="37020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altLang="ko-KR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charset="0"/>
                  <a:ea typeface="HY견고딕" charset="0"/>
                </a:rPr>
                <a:t>Schedule</a:t>
              </a:r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HY견고딕" charset="0"/>
                <a:ea typeface="HY견고딕" charset="0"/>
              </a:endParaRPr>
            </a:p>
          </p:txBody>
        </p:sp>
        <p:sp>
          <p:nvSpPr>
            <p:cNvPr id="38" name="Oval 31"/>
            <p:cNvSpPr>
              <a:spLocks noChangeArrowheads="1"/>
            </p:cNvSpPr>
            <p:nvPr/>
          </p:nvSpPr>
          <p:spPr bwMode="auto">
            <a:xfrm>
              <a:off x="1583055" y="4233545"/>
              <a:ext cx="572135" cy="572135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0">
              <a:noFill/>
              <a:prstDash/>
            </a:ln>
            <a:scene3d>
              <a:camera prst="orthographicFront"/>
              <a:lightRig rig="threePt" dir="t">
                <a:rot lat="0" lon="0" rev="3600000"/>
              </a:lightRig>
            </a:scene3d>
            <a:sp3d>
              <a:bevelT w="31750" h="3175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ko-KR" altLang="en-US">
                <a:solidFill>
                  <a:srgbClr val="FFFFFF"/>
                </a:solidFill>
              </a:endParaRPr>
            </a:p>
          </p:txBody>
        </p:sp>
        <p:sp>
          <p:nvSpPr>
            <p:cNvPr id="39" name="Text Box 32"/>
            <p:cNvSpPr txBox="1">
              <a:spLocks noChangeArrowheads="1"/>
            </p:cNvSpPr>
            <p:nvPr/>
          </p:nvSpPr>
          <p:spPr bwMode="auto">
            <a:xfrm>
              <a:off x="1612900" y="4306570"/>
              <a:ext cx="511810" cy="37020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spAutoFit/>
            </a:bodyPr>
            <a:lstStyle/>
            <a:p>
              <a:pPr marL="0" indent="0" algn="ctr" defTabSz="508000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ko-KR">
                  <a:solidFill>
                    <a:schemeClr val="bg1"/>
                  </a:solidFill>
                  <a:latin typeface="HY견고딕" charset="0"/>
                  <a:ea typeface="HY견고딕" charset="0"/>
                </a:rPr>
                <a:t>4</a:t>
              </a:r>
              <a:endParaRPr lang="ko-KR" altLang="en-US">
                <a:solidFill>
                  <a:schemeClr val="bg1"/>
                </a:solidFill>
                <a:latin typeface="HY견고딕" charset="0"/>
                <a:ea typeface="HY견고딕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539750" y="116840"/>
            <a:ext cx="8084820" cy="554355"/>
          </a:xfrm>
        </p:spPr>
        <p:txBody>
          <a:bodyPr/>
          <a:lstStyle/>
          <a:p>
            <a:pPr algn="ctr"/>
            <a:r>
              <a:rPr kumimoji="1" lang="en" altLang="ko-Kore-KR" dirty="0"/>
              <a:t>Motive for development</a:t>
            </a:r>
            <a:br>
              <a:rPr kumimoji="1" lang="en" altLang="ko-Kore-KR" dirty="0"/>
            </a:br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3B82ABBA-AA44-F647-A5D8-E0BA9D53D7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05" y="1340485"/>
            <a:ext cx="3519805" cy="234696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15BE943-D193-5A4C-8E15-83764D93E7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10" y="4220845"/>
            <a:ext cx="3888740" cy="21780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157103F-C0E8-DE46-93CB-16DC33333E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525" y="1358900"/>
            <a:ext cx="4152900" cy="21780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5" name="모서리가 둥근 사각형 설명선 1">
            <a:extLst>
              <a:ext uri="{FF2B5EF4-FFF2-40B4-BE49-F238E27FC236}">
                <a16:creationId xmlns:a16="http://schemas.microsoft.com/office/drawing/2014/main" id="{1201695B-74F0-9E44-8F74-BFC89A677C7B}"/>
              </a:ext>
            </a:extLst>
          </p:cNvPr>
          <p:cNvSpPr/>
          <p:nvPr/>
        </p:nvSpPr>
        <p:spPr>
          <a:xfrm>
            <a:off x="5220334" y="4509135"/>
            <a:ext cx="3672145" cy="1435100"/>
          </a:xfrm>
          <a:prstGeom prst="wedgeRoundRectCallout">
            <a:avLst>
              <a:gd name="adj1" fmla="val -28442"/>
              <a:gd name="adj2" fmla="val -9842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ko-KR" sz="1400" dirty="0">
                <a:solidFill>
                  <a:schemeClr val="tx1"/>
                </a:solidFill>
                <a:latin typeface="Arial Black" panose="020B0A04020102020204" pitchFamily="34" charset="0"/>
              </a:rPr>
              <a:t>In order to receive</a:t>
            </a:r>
            <a:endParaRPr lang="en-US" altLang="ko-KR" sz="1400" dirty="0">
              <a:solidFill>
                <a:schemeClr val="tx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" altLang="ko-KR" sz="1400" dirty="0">
                <a:solidFill>
                  <a:schemeClr val="tx1"/>
                </a:solidFill>
                <a:latin typeface="Arial Black" panose="020B0A04020102020204" pitchFamily="34" charset="0"/>
              </a:rPr>
              <a:t>car-related services, you have to find information one by one and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Arial Black" panose="020B0A04020102020204" pitchFamily="34" charset="0"/>
              </a:rPr>
              <a:t>wait</a:t>
            </a:r>
            <a:r>
              <a:rPr lang="ko-KR" altLang="en-US" sz="1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" altLang="ko-KR" sz="1400" dirty="0">
                <a:solidFill>
                  <a:schemeClr val="tx1"/>
                </a:solidFill>
                <a:latin typeface="Arial Black" panose="020B0A04020102020204" pitchFamily="34" charset="0"/>
              </a:rPr>
              <a:t>for the service</a:t>
            </a:r>
            <a:endParaRPr lang="ko-KR" altLang="en-US" sz="1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6" name="Oval 31">
            <a:extLst>
              <a:ext uri="{FF2B5EF4-FFF2-40B4-BE49-F238E27FC236}">
                <a16:creationId xmlns:a16="http://schemas.microsoft.com/office/drawing/2014/main" id="{F85F2997-2CE8-3842-9E44-B96F13A72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9140" y="116840"/>
            <a:ext cx="677545" cy="677545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scene3d>
            <a:camera prst="orthographicFront"/>
            <a:lightRig rig="threePt" dir="t">
              <a:rot lat="0" lon="0" rev="3600000"/>
            </a:lightRig>
          </a:scene3d>
          <a:sp3d>
            <a:bevelT w="317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Text Box 32">
            <a:extLst>
              <a:ext uri="{FF2B5EF4-FFF2-40B4-BE49-F238E27FC236}">
                <a16:creationId xmlns:a16="http://schemas.microsoft.com/office/drawing/2014/main" id="{38E899D9-E930-F143-8E1A-1B58ABB286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09305" y="188595"/>
            <a:ext cx="606425" cy="523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0"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28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rPr>
              <a:t>1</a:t>
            </a:r>
            <a:endParaRPr kumimoji="1" lang="ko-KR" altLang="ko-KR" sz="2800" dirty="0"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760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CF9AB54-6412-1B44-9F70-5BAD97C3A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16840"/>
            <a:ext cx="8084820" cy="554355"/>
          </a:xfrm>
        </p:spPr>
        <p:txBody>
          <a:bodyPr/>
          <a:lstStyle/>
          <a:p>
            <a:pPr algn="ctr"/>
            <a:r>
              <a:rPr kumimoji="1" lang="en" altLang="ko-Kore-KR" dirty="0"/>
              <a:t>Motive for development</a:t>
            </a:r>
            <a:br>
              <a:rPr kumimoji="1" lang="en" altLang="ko-Kore-KR" dirty="0"/>
            </a:br>
            <a:endParaRPr kumimoji="1" lang="ko-Kore-KR" altLang="en-US" dirty="0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8AC3E5D-EA96-5A4E-A381-F3DBDDC970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824"/>
          <a:stretch/>
        </p:blipFill>
        <p:spPr bwMode="auto">
          <a:xfrm>
            <a:off x="6969760" y="4580890"/>
            <a:ext cx="1533525" cy="143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모서리가 둥근 사각형 설명선 1">
            <a:extLst>
              <a:ext uri="{FF2B5EF4-FFF2-40B4-BE49-F238E27FC236}">
                <a16:creationId xmlns:a16="http://schemas.microsoft.com/office/drawing/2014/main" id="{1C1FC928-2AA2-8A4F-B2D1-8D03F88379D9}"/>
              </a:ext>
            </a:extLst>
          </p:cNvPr>
          <p:cNvSpPr/>
          <p:nvPr/>
        </p:nvSpPr>
        <p:spPr>
          <a:xfrm>
            <a:off x="2771775" y="4293235"/>
            <a:ext cx="3454400" cy="1235075"/>
          </a:xfrm>
          <a:prstGeom prst="wedgeRoundRectCallout">
            <a:avLst>
              <a:gd name="adj1" fmla="val 68178"/>
              <a:gd name="adj2" fmla="val -2094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ko-KR" sz="1500" dirty="0">
                <a:solidFill>
                  <a:schemeClr val="tx1"/>
                </a:solidFill>
                <a:latin typeface="Arial Black" panose="020B0A04020102020204" pitchFamily="34" charset="0"/>
              </a:rPr>
              <a:t>We</a:t>
            </a:r>
            <a:r>
              <a:rPr lang="ko-KR" altLang="en-US" sz="15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altLang="ko-KR" sz="1500" dirty="0">
                <a:solidFill>
                  <a:schemeClr val="tx1"/>
                </a:solidFill>
                <a:latin typeface="Arial Black" panose="020B0A04020102020204" pitchFamily="34" charset="0"/>
              </a:rPr>
              <a:t>will</a:t>
            </a:r>
            <a:r>
              <a:rPr lang="en" altLang="ko-KR" sz="1500" dirty="0">
                <a:solidFill>
                  <a:schemeClr val="tx1"/>
                </a:solidFill>
                <a:latin typeface="Arial Black" panose="020B0A04020102020204" pitchFamily="34" charset="0"/>
              </a:rPr>
              <a:t> make a website to introduce car-related</a:t>
            </a:r>
            <a:r>
              <a:rPr lang="ko-KR" altLang="en-US" sz="15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" altLang="ko-KR" sz="1500" dirty="0">
                <a:solidFill>
                  <a:schemeClr val="tx1"/>
                </a:solidFill>
                <a:latin typeface="Arial Black" panose="020B0A04020102020204" pitchFamily="34" charset="0"/>
              </a:rPr>
              <a:t>services and make reservations.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1F4D820-C880-3B4E-B928-4170E9F2F1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231"/>
          <a:stretch/>
        </p:blipFill>
        <p:spPr>
          <a:xfrm>
            <a:off x="325120" y="1384300"/>
            <a:ext cx="2662555" cy="2260600"/>
          </a:xfrm>
          <a:prstGeom prst="rect">
            <a:avLst/>
          </a:prstGeom>
        </p:spPr>
      </p:pic>
      <p:sp>
        <p:nvSpPr>
          <p:cNvPr id="16" name="모서리가 둥근 사각형 설명선[R] 15">
            <a:extLst>
              <a:ext uri="{FF2B5EF4-FFF2-40B4-BE49-F238E27FC236}">
                <a16:creationId xmlns:a16="http://schemas.microsoft.com/office/drawing/2014/main" id="{C21F7A04-064E-DA42-9699-06FF65566D25}"/>
              </a:ext>
            </a:extLst>
          </p:cNvPr>
          <p:cNvSpPr/>
          <p:nvPr/>
        </p:nvSpPr>
        <p:spPr>
          <a:xfrm>
            <a:off x="3277870" y="1485265"/>
            <a:ext cx="2662555" cy="730885"/>
          </a:xfrm>
          <a:prstGeom prst="wedgeRoundRectCallout">
            <a:avLst>
              <a:gd name="adj1" fmla="val -64543"/>
              <a:gd name="adj2" fmla="val -19488"/>
              <a:gd name="adj3" fmla="val 16667"/>
            </a:avLst>
          </a:prstGeom>
          <a:solidFill>
            <a:srgbClr val="FAC6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latin typeface="Arial Black" panose="020B0A04020102020204" pitchFamily="34" charset="0"/>
              </a:rPr>
              <a:t>How do we solve ?</a:t>
            </a:r>
            <a:endParaRPr kumimoji="1" lang="ko-Kore-KR" altLang="en-US" dirty="0">
              <a:latin typeface="Arial Black" panose="020B0A04020102020204" pitchFamily="34" charset="0"/>
            </a:endParaRPr>
          </a:p>
        </p:txBody>
      </p:sp>
      <p:sp>
        <p:nvSpPr>
          <p:cNvPr id="17" name="Oval 31">
            <a:extLst>
              <a:ext uri="{FF2B5EF4-FFF2-40B4-BE49-F238E27FC236}">
                <a16:creationId xmlns:a16="http://schemas.microsoft.com/office/drawing/2014/main" id="{C8D0EF9F-CC85-3A40-8913-857C6A77DF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9140" y="116840"/>
            <a:ext cx="677545" cy="677545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scene3d>
            <a:camera prst="orthographicFront"/>
            <a:lightRig rig="threePt" dir="t">
              <a:rot lat="0" lon="0" rev="3600000"/>
            </a:lightRig>
          </a:scene3d>
          <a:sp3d>
            <a:bevelT w="317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Text Box 32">
            <a:extLst>
              <a:ext uri="{FF2B5EF4-FFF2-40B4-BE49-F238E27FC236}">
                <a16:creationId xmlns:a16="http://schemas.microsoft.com/office/drawing/2014/main" id="{3EF1CB1A-01B9-F44E-A55B-6279144CE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09305" y="188595"/>
            <a:ext cx="606425" cy="523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0"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28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rPr>
              <a:t>1</a:t>
            </a:r>
            <a:endParaRPr kumimoji="1" lang="ko-KR" altLang="ko-KR" sz="2800" dirty="0"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6506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3E91F181-5074-7C45-8C83-DE40D93A3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16840"/>
            <a:ext cx="8084820" cy="554355"/>
          </a:xfrm>
        </p:spPr>
        <p:txBody>
          <a:bodyPr/>
          <a:lstStyle/>
          <a:p>
            <a:pPr algn="ctr"/>
            <a:r>
              <a:rPr kumimoji="1" lang="en" altLang="ko-Kore-KR" dirty="0"/>
              <a:t>Project idea and requirements</a:t>
            </a:r>
            <a:endParaRPr kumimoji="1" lang="ko-Kore-KR" altLang="en-US" dirty="0"/>
          </a:p>
        </p:txBody>
      </p:sp>
      <p:sp>
        <p:nvSpPr>
          <p:cNvPr id="4" name="Oval 31">
            <a:extLst>
              <a:ext uri="{FF2B5EF4-FFF2-40B4-BE49-F238E27FC236}">
                <a16:creationId xmlns:a16="http://schemas.microsoft.com/office/drawing/2014/main" id="{582024A5-049B-E04A-9110-3DA677837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9140" y="116840"/>
            <a:ext cx="677545" cy="677545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scene3d>
            <a:camera prst="orthographicFront"/>
            <a:lightRig rig="threePt" dir="t">
              <a:rot lat="0" lon="0" rev="3600000"/>
            </a:lightRig>
          </a:scene3d>
          <a:sp3d>
            <a:bevelT w="317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5" name="Text Box 32">
            <a:extLst>
              <a:ext uri="{FF2B5EF4-FFF2-40B4-BE49-F238E27FC236}">
                <a16:creationId xmlns:a16="http://schemas.microsoft.com/office/drawing/2014/main" id="{9551A34E-B8A8-4D43-8B81-EF11D298E4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09305" y="188595"/>
            <a:ext cx="606425" cy="523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0"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28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rPr>
              <a:t>2</a:t>
            </a:r>
            <a:endParaRPr kumimoji="1" lang="ko-KR" altLang="ko-KR" sz="2800" dirty="0"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3F85685-5CC3-094F-8E1E-42F7A35CF9E4}"/>
              </a:ext>
            </a:extLst>
          </p:cNvPr>
          <p:cNvSpPr/>
          <p:nvPr/>
        </p:nvSpPr>
        <p:spPr>
          <a:xfrm>
            <a:off x="7767955" y="2441575"/>
            <a:ext cx="1218565" cy="121856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75E4305-9C2B-4E49-96A7-6092738B6A3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199765" y="2503805"/>
            <a:ext cx="4176395" cy="405066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719823-EF7B-564B-AFC3-2F14D11C20ED}"/>
              </a:ext>
            </a:extLst>
          </p:cNvPr>
          <p:cNvSpPr txBox="1"/>
          <p:nvPr/>
        </p:nvSpPr>
        <p:spPr>
          <a:xfrm>
            <a:off x="5297805" y="5013325"/>
            <a:ext cx="3024505" cy="584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Car</a:t>
            </a:r>
          </a:p>
          <a:p>
            <a:pPr algn="ctr"/>
            <a:r>
              <a:rPr lang="en-US" altLang="ko-KR" sz="1600" b="1" dirty="0"/>
              <a:t>Body#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8E82A2-AA9B-DB48-B6C8-B06293030989}"/>
              </a:ext>
            </a:extLst>
          </p:cNvPr>
          <p:cNvSpPr txBox="1"/>
          <p:nvPr/>
        </p:nvSpPr>
        <p:spPr>
          <a:xfrm>
            <a:off x="3754755" y="2780665"/>
            <a:ext cx="3024505" cy="584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ko-KR" sz="1600" b="1" dirty="0"/>
              <a:t>Car</a:t>
            </a:r>
          </a:p>
          <a:p>
            <a:pPr algn="ctr"/>
            <a:r>
              <a:rPr lang="en" altLang="ko-KR" sz="1600" b="1" dirty="0"/>
              <a:t>Tuning</a:t>
            </a:r>
            <a:r>
              <a:rPr lang="en-US" altLang="ko-KR" sz="1600" b="1" dirty="0"/>
              <a:t>#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4D6BFD-84AF-C143-857B-39858316B57F}"/>
              </a:ext>
            </a:extLst>
          </p:cNvPr>
          <p:cNvSpPr txBox="1"/>
          <p:nvPr/>
        </p:nvSpPr>
        <p:spPr>
          <a:xfrm>
            <a:off x="4698365" y="4437380"/>
            <a:ext cx="124142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Customer</a:t>
            </a:r>
            <a:endParaRPr kumimoji="1" lang="ko-Kore-KR" altLang="en-US" b="1" dirty="0"/>
          </a:p>
        </p:txBody>
      </p:sp>
      <p:sp>
        <p:nvSpPr>
          <p:cNvPr id="11" name="십자형[C] 10">
            <a:extLst>
              <a:ext uri="{FF2B5EF4-FFF2-40B4-BE49-F238E27FC236}">
                <a16:creationId xmlns:a16="http://schemas.microsoft.com/office/drawing/2014/main" id="{D71556B4-30D7-964E-B2B5-A038A7ADAD09}"/>
              </a:ext>
            </a:extLst>
          </p:cNvPr>
          <p:cNvSpPr/>
          <p:nvPr/>
        </p:nvSpPr>
        <p:spPr>
          <a:xfrm>
            <a:off x="6948170" y="3190240"/>
            <a:ext cx="720090" cy="720090"/>
          </a:xfrm>
          <a:prstGeom prst="plus">
            <a:avLst>
              <a:gd name="adj" fmla="val 362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E7B852-B959-7443-B64E-D78001B62103}"/>
              </a:ext>
            </a:extLst>
          </p:cNvPr>
          <p:cNvSpPr txBox="1"/>
          <p:nvPr/>
        </p:nvSpPr>
        <p:spPr>
          <a:xfrm>
            <a:off x="7740650" y="2874645"/>
            <a:ext cx="1316355" cy="338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b="1" dirty="0"/>
              <a:t>Community</a:t>
            </a:r>
            <a:endParaRPr kumimoji="1" lang="ko-Kore-KR" altLang="en-US" sz="16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F41259-ACBC-BC45-8902-C1C7DF420506}"/>
              </a:ext>
            </a:extLst>
          </p:cNvPr>
          <p:cNvSpPr txBox="1"/>
          <p:nvPr/>
        </p:nvSpPr>
        <p:spPr>
          <a:xfrm>
            <a:off x="2267585" y="4797425"/>
            <a:ext cx="3024505" cy="831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Car</a:t>
            </a:r>
          </a:p>
          <a:p>
            <a:pPr algn="ctr"/>
            <a:r>
              <a:rPr lang="en-US" altLang="ko-KR" sz="1600" b="1" dirty="0"/>
              <a:t>Auto</a:t>
            </a:r>
            <a:endParaRPr lang="en" altLang="ko-KR" sz="1600" b="1" dirty="0"/>
          </a:p>
          <a:p>
            <a:pPr algn="ctr"/>
            <a:r>
              <a:rPr lang="en" altLang="ko-KR" sz="1600" b="1" dirty="0"/>
              <a:t>Repair#</a:t>
            </a:r>
            <a:endParaRPr lang="en-US" altLang="ko-KR" sz="1600" b="1" dirty="0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71BCA640-078B-7941-A663-79A7732756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824"/>
          <a:stretch/>
        </p:blipFill>
        <p:spPr bwMode="auto">
          <a:xfrm>
            <a:off x="403860" y="2439670"/>
            <a:ext cx="1533525" cy="1224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03A5551-FA30-B944-8CEC-27EDD3EE4491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748042">
            <a:off x="2003425" y="3411220"/>
            <a:ext cx="1064895" cy="964565"/>
          </a:xfrm>
          <a:prstGeom prst="rect">
            <a:avLst/>
          </a:prstGeom>
        </p:spPr>
      </p:pic>
      <p:sp>
        <p:nvSpPr>
          <p:cNvPr id="16" name="모서리가 둥근 사각형 설명선 1"/>
          <p:cNvSpPr>
            <a:spLocks/>
          </p:cNvSpPr>
          <p:nvPr/>
        </p:nvSpPr>
        <p:spPr>
          <a:xfrm>
            <a:off x="1673860" y="961390"/>
            <a:ext cx="6498540" cy="1541145"/>
          </a:xfrm>
          <a:prstGeom prst="wedgeRoundRectCallout">
            <a:avLst>
              <a:gd name="adj1" fmla="val -45229"/>
              <a:gd name="adj2" fmla="val 77266"/>
              <a:gd name="adj3" fmla="val 16667"/>
            </a:avLst>
          </a:prstGeom>
          <a:solidFill>
            <a:schemeClr val="bg1">
              <a:lumMod val="8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508000">
              <a:buFontTx/>
              <a:buNone/>
            </a:pP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The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website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integrates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car-related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services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and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allows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you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to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search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by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store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name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or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local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name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.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In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addition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, </a:t>
            </a:r>
            <a:endParaRPr lang="en-US" altLang="ko-KR" sz="1350" b="0" i="0" dirty="0">
              <a:solidFill>
                <a:srgbClr val="000000"/>
              </a:solidFill>
              <a:latin typeface="Arial Black" panose="020B0A04020102020204" pitchFamily="34" charset="0"/>
              <a:ea typeface="Malgun Gothic" charset="0"/>
            </a:endParaRPr>
          </a:p>
          <a:p>
            <a:pPr marL="0" indent="0" algn="l" defTabSz="508000">
              <a:buFontTx/>
              <a:buNone/>
            </a:pP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It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has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a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reservation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function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.</a:t>
            </a:r>
            <a:endParaRPr lang="ko-KR" altLang="en-US" sz="1350" b="0" i="0" dirty="0">
              <a:solidFill>
                <a:srgbClr val="000000"/>
              </a:solidFill>
              <a:latin typeface="Arial Black" panose="020B0A04020102020204" pitchFamily="34" charset="0"/>
              <a:ea typeface="Malgun Gothic" charset="0"/>
            </a:endParaRPr>
          </a:p>
          <a:p>
            <a:pPr marL="0" indent="0" algn="l" defTabSz="508000">
              <a:buFontTx/>
              <a:buNone/>
            </a:pPr>
            <a:r>
              <a:rPr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The website includes communities using various bulletin boards.</a:t>
            </a:r>
            <a:endParaRPr lang="ko-KR" altLang="en-US" sz="1350" b="0" i="0" dirty="0">
              <a:solidFill>
                <a:srgbClr val="000000"/>
              </a:solidFill>
              <a:latin typeface="Arial Black" panose="020B0A04020102020204" pitchFamily="34" charset="0"/>
              <a:ea typeface="Malgun Gothic" charset="0"/>
            </a:endParaRPr>
          </a:p>
          <a:p>
            <a:pPr marL="0" indent="0" algn="l" defTabSz="508000">
              <a:buFontTx/>
              <a:buNone/>
            </a:pP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Customers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can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use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convenient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services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by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sharing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various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reviews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and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information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form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actual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users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.</a:t>
            </a:r>
            <a:endParaRPr lang="ko-KR" altLang="en-U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4412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 txBox="1">
            <a:spLocks noGrp="1"/>
          </p:cNvSpPr>
          <p:nvPr>
            <p:ph type="title"/>
          </p:nvPr>
        </p:nvSpPr>
        <p:spPr>
          <a:xfrm>
            <a:off x="539750" y="116840"/>
            <a:ext cx="8084820" cy="55435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algn="ctr" defTabSz="508000">
              <a:buFontTx/>
              <a:buNone/>
            </a:pPr>
            <a:r>
              <a:rPr altLang="ko-KR" sz="3000">
                <a:latin typeface="HY견고딕" charset="0"/>
                <a:ea typeface="HY견고딕" charset="0"/>
                <a:cs typeface="+mj-cs"/>
              </a:rPr>
              <a:t>Project idea and requirements</a:t>
            </a:r>
            <a:endParaRPr lang="ko-KR" altLang="en-US" sz="3000">
              <a:latin typeface="HY견고딕" charset="0"/>
              <a:ea typeface="HY견고딕" charset="0"/>
              <a:cs typeface="+mj-cs"/>
            </a:endParaRPr>
          </a:p>
        </p:txBody>
      </p:sp>
      <p:sp>
        <p:nvSpPr>
          <p:cNvPr id="4" name="Rect 0"/>
          <p:cNvSpPr>
            <a:spLocks/>
          </p:cNvSpPr>
          <p:nvPr/>
        </p:nvSpPr>
        <p:spPr bwMode="auto">
          <a:xfrm>
            <a:off x="8359140" y="116840"/>
            <a:ext cx="678180" cy="678180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0">
            <a:noFill/>
            <a:prstDash/>
          </a:ln>
          <a:scene3d>
            <a:camera prst="orthographicFront"/>
            <a:lightRig rig="threePt" dir="t">
              <a:rot lat="0" lon="0" rev="3600000"/>
            </a:lightRig>
          </a:scene3d>
          <a:sp3d>
            <a:bevelT w="317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50800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5" name="Rect 0"/>
          <p:cNvSpPr txBox="1">
            <a:spLocks/>
          </p:cNvSpPr>
          <p:nvPr/>
        </p:nvSpPr>
        <p:spPr bwMode="auto">
          <a:xfrm>
            <a:off x="8409305" y="188595"/>
            <a:ext cx="607060" cy="5238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ctr">
            <a:spAutoFit/>
          </a:bodyPr>
          <a:lstStyle/>
          <a:p>
            <a:pPr marL="0" indent="0" algn="ctr" defTabSz="5080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ko-KR" sz="2800">
                <a:solidFill>
                  <a:schemeClr val="bg1"/>
                </a:solidFill>
                <a:latin typeface="HY견고딕" charset="0"/>
                <a:ea typeface="HY견고딕" charset="0"/>
              </a:rPr>
              <a:t>2</a:t>
            </a:r>
            <a:endParaRPr lang="ko-KR" altLang="en-US" sz="280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pic>
        <p:nvPicPr>
          <p:cNvPr id="14" name="Picture " descr="C:/Users/yoony/AppData/Roaming/PolarisOffice/ETemp/11104_19065088/image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824"/>
          <a:stretch>
            <a:fillRect/>
          </a:stretch>
        </p:blipFill>
        <p:spPr bwMode="auto">
          <a:xfrm>
            <a:off x="262255" y="2456180"/>
            <a:ext cx="1534160" cy="1224915"/>
          </a:xfrm>
          <a:prstGeom prst="rect">
            <a:avLst/>
          </a:prstGeom>
          <a:noFill/>
        </p:spPr>
      </p:pic>
      <p:sp>
        <p:nvSpPr>
          <p:cNvPr id="16" name="Rect 0"/>
          <p:cNvSpPr>
            <a:spLocks/>
          </p:cNvSpPr>
          <p:nvPr/>
        </p:nvSpPr>
        <p:spPr>
          <a:xfrm>
            <a:off x="1798320" y="1019175"/>
            <a:ext cx="4502150" cy="1059815"/>
          </a:xfrm>
          <a:prstGeom prst="wedgeRoundRectCallout">
            <a:avLst>
              <a:gd name="adj1" fmla="val -45229"/>
              <a:gd name="adj2" fmla="val 77266"/>
              <a:gd name="adj3" fmla="val 16667"/>
            </a:avLst>
          </a:prstGeom>
          <a:solidFill>
            <a:schemeClr val="bg1">
              <a:lumMod val="8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508000">
              <a:buFontTx/>
              <a:buNone/>
            </a:pPr>
            <a:r>
              <a:rPr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It also provides the ability to virtually tune the vehicle (painting, sticker seals, parts, LEDs, exhaust sounds,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tires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, </a:t>
            </a:r>
            <a:r>
              <a:rPr lang="ko-KR" sz="135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wheels</a:t>
            </a:r>
            <a:r>
              <a:rPr lang="ko-KR"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,</a:t>
            </a:r>
            <a:r>
              <a:rPr sz="135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etc.)</a:t>
            </a:r>
            <a:endParaRPr lang="ko-KR" altLang="en-US" sz="1350" b="0" i="0" dirty="0">
              <a:solidFill>
                <a:srgbClr val="000000"/>
              </a:solidFill>
              <a:latin typeface="Arial Black" panose="020B0A04020102020204" pitchFamily="34" charset="0"/>
              <a:ea typeface="Malgun Gothic" charset="0"/>
            </a:endParaRPr>
          </a:p>
        </p:txBody>
      </p:sp>
      <p:pic>
        <p:nvPicPr>
          <p:cNvPr id="20" name="그림 19" descr="C:/Users/yoony/AppData/Roaming/PolarisOffice/ETemp/11104_19065088/fImage104811824325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955" y="2692400"/>
            <a:ext cx="2686685" cy="1705610"/>
          </a:xfrm>
          <a:prstGeom prst="roundRect">
            <a:avLst/>
          </a:prstGeom>
          <a:noFill/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hreePt" dir="t"/>
          </a:scene3d>
          <a:sp3d>
            <a:bevelT w="381000" h="114300" prst="relaxedInset"/>
            <a:bevelB w="0" h="0"/>
          </a:sp3d>
        </p:spPr>
      </p:pic>
      <p:pic>
        <p:nvPicPr>
          <p:cNvPr id="19" name="그림 18" descr="C:/Users/yoony/AppData/Roaming/PolarisOffice/ETemp/11104_19065088/fImage490081817931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330" y="3886835"/>
            <a:ext cx="2750820" cy="1699895"/>
          </a:xfrm>
          <a:prstGeom prst="roundRect">
            <a:avLst/>
          </a:prstGeom>
          <a:noFill/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hreePt" dir="t"/>
          </a:scene3d>
          <a:sp3d>
            <a:bevelT w="381000" h="114300" prst="relaxedInset"/>
            <a:bevelB w="0" h="0"/>
          </a:sp3d>
        </p:spPr>
      </p:pic>
      <p:pic>
        <p:nvPicPr>
          <p:cNvPr id="18" name="그림 17" descr="C:/Users/yoony/AppData/Roaming/PolarisOffice/ETemp/11104_19065088/fImage1105211806184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235" y="2682875"/>
            <a:ext cx="2555240" cy="1690370"/>
          </a:xfrm>
          <a:prstGeom prst="roundRect">
            <a:avLst/>
          </a:prstGeom>
          <a:noFill/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hreePt" dir="t"/>
          </a:scene3d>
          <a:sp3d>
            <a:bevelT w="381000" h="114300" prst="relaxedInset"/>
            <a:bevelB w="0" h="0"/>
          </a:sp3d>
        </p:spPr>
      </p:pic>
      <p:pic>
        <p:nvPicPr>
          <p:cNvPr id="17" name="그림 16" descr="C:/Users/yoony/AppData/Roaming/PolarisOffice/ETemp/11104_19065088/fImage2270181795876.gif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790" y="5053965"/>
            <a:ext cx="3691890" cy="1696720"/>
          </a:xfrm>
          <a:prstGeom prst="roundRect">
            <a:avLst/>
          </a:prstGeom>
          <a:noFill/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hreePt" dir="t"/>
          </a:scene3d>
          <a:sp3d>
            <a:bevelT w="381000" h="114300" prst="relaxedInset"/>
            <a:bevelB w="0" h="0"/>
          </a:sp3d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80540" y="2266950"/>
            <a:ext cx="4159250" cy="2679700"/>
          </a:xfrm>
          <a:prstGeom prst="rect">
            <a:avLst/>
          </a:prstGeom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494790" y="3565525"/>
            <a:ext cx="1016000" cy="1642745"/>
          </a:xfrm>
          <a:prstGeom prst="rect">
            <a:avLst/>
          </a:prstGeom>
          <a:noFill/>
        </p:spPr>
      </p:pic>
      <p:pic>
        <p:nvPicPr>
          <p:cNvPr id="13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14925" y="3664585"/>
            <a:ext cx="1016000" cy="1642745"/>
          </a:xfrm>
          <a:prstGeom prst="rect">
            <a:avLst/>
          </a:prstGeom>
          <a:noFill/>
        </p:spPr>
      </p:pic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539750" y="116840"/>
            <a:ext cx="8084820" cy="554355"/>
          </a:xfrm>
        </p:spPr>
        <p:txBody>
          <a:bodyPr/>
          <a:lstStyle/>
          <a:p>
            <a:pPr algn="ctr"/>
            <a:r>
              <a:rPr lang="en" altLang="ko-KR" dirty="0"/>
              <a:t>Roles of each team member</a:t>
            </a:r>
          </a:p>
        </p:txBody>
      </p:sp>
      <p:pic>
        <p:nvPicPr>
          <p:cNvPr id="7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555" y="3165475"/>
            <a:ext cx="1055370" cy="1055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010" y="3060700"/>
            <a:ext cx="1016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170555" y="1905000"/>
            <a:ext cx="1055370" cy="1524000"/>
          </a:xfrm>
          <a:prstGeom prst="rect">
            <a:avLst/>
          </a:prstGeom>
          <a:noFill/>
        </p:spPr>
      </p:pic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575" y="1340485"/>
            <a:ext cx="1001395" cy="1008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543F04-97D2-EC40-AB77-36E8AACBBE29}"/>
              </a:ext>
            </a:extLst>
          </p:cNvPr>
          <p:cNvSpPr txBox="1"/>
          <p:nvPr/>
        </p:nvSpPr>
        <p:spPr>
          <a:xfrm>
            <a:off x="3299460" y="2283460"/>
            <a:ext cx="9797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Arial Black" panose="020B0A04020102020204" pitchFamily="34" charset="0"/>
              </a:rPr>
              <a:t>Cho</a:t>
            </a:r>
          </a:p>
          <a:p>
            <a:r>
              <a:rPr kumimoji="1" lang="en-US" altLang="ko-Kore-KR" b="1" dirty="0">
                <a:solidFill>
                  <a:schemeClr val="bg1"/>
                </a:solidFill>
                <a:latin typeface="Arial Black" panose="020B0A04020102020204" pitchFamily="34" charset="0"/>
              </a:rPr>
              <a:t>Hyung</a:t>
            </a:r>
          </a:p>
          <a:p>
            <a:r>
              <a:rPr kumimoji="1" lang="en-US" altLang="ko-Kore-KR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Jin</a:t>
            </a:r>
            <a:endParaRPr kumimoji="1" lang="ko-Kore-KR" alt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2CC84A-9473-FC4C-AC5B-BEC50579403F}"/>
              </a:ext>
            </a:extLst>
          </p:cNvPr>
          <p:cNvSpPr txBox="1"/>
          <p:nvPr/>
        </p:nvSpPr>
        <p:spPr>
          <a:xfrm>
            <a:off x="1656715" y="4090035"/>
            <a:ext cx="8258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Arial Black" panose="020B0A04020102020204" pitchFamily="34" charset="0"/>
              </a:rPr>
              <a:t>Han</a:t>
            </a:r>
          </a:p>
          <a:p>
            <a:r>
              <a:rPr kumimoji="1" lang="en-US" altLang="ko-Kore-KR" b="1" dirty="0">
                <a:solidFill>
                  <a:schemeClr val="bg1"/>
                </a:solidFill>
                <a:latin typeface="Arial Black" panose="020B0A04020102020204" pitchFamily="34" charset="0"/>
              </a:rPr>
              <a:t>Jong</a:t>
            </a:r>
          </a:p>
          <a:p>
            <a:r>
              <a:rPr kumimoji="1" lang="en-US" altLang="ko-Kore-KR" b="1" dirty="0">
                <a:solidFill>
                  <a:schemeClr val="bg1"/>
                </a:solidFill>
                <a:latin typeface="Arial Black" panose="020B0A04020102020204" pitchFamily="34" charset="0"/>
              </a:rPr>
              <a:t>Hyuk</a:t>
            </a:r>
            <a:endParaRPr kumimoji="1" lang="ko-Kore-KR" alt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B970B9-96B2-BB48-B2FB-94F017B79CDD}"/>
              </a:ext>
            </a:extLst>
          </p:cNvPr>
          <p:cNvSpPr txBox="1"/>
          <p:nvPr/>
        </p:nvSpPr>
        <p:spPr>
          <a:xfrm>
            <a:off x="5282565" y="4232910"/>
            <a:ext cx="8062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b="1" dirty="0">
                <a:solidFill>
                  <a:schemeClr val="bg1"/>
                </a:solidFill>
                <a:latin typeface="Arial Black" panose="020B0A04020102020204" pitchFamily="34" charset="0"/>
              </a:rPr>
              <a:t>Yoon</a:t>
            </a:r>
          </a:p>
          <a:p>
            <a:r>
              <a:rPr kumimoji="1" lang="en" altLang="ko-Kore-KR" b="1" dirty="0">
                <a:solidFill>
                  <a:schemeClr val="bg1"/>
                </a:solidFill>
                <a:latin typeface="Arial Black" panose="020B0A04020102020204" pitchFamily="34" charset="0"/>
              </a:rPr>
              <a:t>Yong</a:t>
            </a:r>
          </a:p>
          <a:p>
            <a:r>
              <a:rPr kumimoji="1" lang="en" altLang="ko-Kore-KR" b="1" dirty="0">
                <a:solidFill>
                  <a:schemeClr val="bg1"/>
                </a:solidFill>
                <a:latin typeface="Arial Black" panose="020B0A04020102020204" pitchFamily="34" charset="0"/>
              </a:rPr>
              <a:t>Jin</a:t>
            </a:r>
            <a:endParaRPr kumimoji="1" lang="ko-Kore-KR" alt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9" name="모서리가 둥근 사각형 설명선 1">
            <a:extLst>
              <a:ext uri="{FF2B5EF4-FFF2-40B4-BE49-F238E27FC236}">
                <a16:creationId xmlns:a16="http://schemas.microsoft.com/office/drawing/2014/main" id="{3375EDDA-CCA2-7647-85C8-FB5B4A2C8E82}"/>
              </a:ext>
            </a:extLst>
          </p:cNvPr>
          <p:cNvSpPr/>
          <p:nvPr/>
        </p:nvSpPr>
        <p:spPr>
          <a:xfrm>
            <a:off x="5311140" y="1457325"/>
            <a:ext cx="3704590" cy="624205"/>
          </a:xfrm>
          <a:prstGeom prst="wedgeRoundRectCallout">
            <a:avLst>
              <a:gd name="adj1" fmla="val -80871"/>
              <a:gd name="adj2" fmla="val 31288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508000">
              <a:buFontTx/>
              <a:buNone/>
            </a:pPr>
            <a:r>
              <a:rPr sz="180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Configure main screen and sub-page forms</a:t>
            </a:r>
            <a:endParaRPr lang="ko-KR" altLang="en-US" sz="18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1" name="모서리가 둥근 사각형 설명선 1"/>
          <p:cNvSpPr>
            <a:spLocks/>
          </p:cNvSpPr>
          <p:nvPr/>
        </p:nvSpPr>
        <p:spPr>
          <a:xfrm>
            <a:off x="5456555" y="5678805"/>
            <a:ext cx="3559175" cy="624205"/>
          </a:xfrm>
          <a:prstGeom prst="wedgeRoundRectCallout">
            <a:avLst>
              <a:gd name="adj1" fmla="val -37890"/>
              <a:gd name="adj2" fmla="val -154393"/>
              <a:gd name="adj3" fmla="val 16667"/>
            </a:avLst>
          </a:prstGeom>
          <a:solidFill>
            <a:schemeClr val="bg1">
              <a:lumMod val="8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508000">
              <a:buFontTx/>
              <a:buNone/>
            </a:pPr>
            <a:r>
              <a:rPr sz="1800" b="0" i="0" dirty="0" err="1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MapLinking</a:t>
            </a:r>
            <a:r>
              <a:rPr sz="1800" b="0" i="0" dirty="0">
                <a:solidFill>
                  <a:srgbClr val="000000"/>
                </a:solidFill>
                <a:latin typeface="Arial Black" panose="020B0A04020102020204" pitchFamily="34" charset="0"/>
                <a:ea typeface="Malgun Gothic" charset="0"/>
              </a:rPr>
              <a:t> and Searching, Reservation</a:t>
            </a:r>
            <a:endParaRPr lang="ko-KR" altLang="en-U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2" name="모서리가 둥근 사각형 설명선 1">
            <a:extLst>
              <a:ext uri="{FF2B5EF4-FFF2-40B4-BE49-F238E27FC236}">
                <a16:creationId xmlns:a16="http://schemas.microsoft.com/office/drawing/2014/main" id="{5862D614-03DD-164C-8209-51B13C73AD75}"/>
              </a:ext>
            </a:extLst>
          </p:cNvPr>
          <p:cNvSpPr/>
          <p:nvPr/>
        </p:nvSpPr>
        <p:spPr>
          <a:xfrm>
            <a:off x="395536" y="5678170"/>
            <a:ext cx="3722439" cy="624205"/>
          </a:xfrm>
          <a:prstGeom prst="wedgeRoundRectCallout">
            <a:avLst>
              <a:gd name="adj1" fmla="val -14128"/>
              <a:gd name="adj2" fmla="val -167391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508000">
              <a:buFontTx/>
              <a:buNone/>
            </a:pPr>
            <a:r>
              <a:rPr dirty="0">
                <a:solidFill>
                  <a:schemeClr val="tx1"/>
                </a:solidFill>
                <a:latin typeface="Arial Black" panose="020B0A04020102020204" pitchFamily="34" charset="0"/>
              </a:rPr>
              <a:t>Communities using bulletin boards</a:t>
            </a:r>
            <a:endParaRPr lang="ko-KR" altLang="en-U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0" name="Oval 31">
            <a:extLst>
              <a:ext uri="{FF2B5EF4-FFF2-40B4-BE49-F238E27FC236}">
                <a16:creationId xmlns:a16="http://schemas.microsoft.com/office/drawing/2014/main" id="{6E1A8551-1304-294E-8C81-2F571A8AD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9140" y="116840"/>
            <a:ext cx="677545" cy="677545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scene3d>
            <a:camera prst="orthographicFront"/>
            <a:lightRig rig="threePt" dir="t">
              <a:rot lat="0" lon="0" rev="3600000"/>
            </a:lightRig>
          </a:scene3d>
          <a:sp3d>
            <a:bevelT w="317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3" name="Text Box 32">
            <a:extLst>
              <a:ext uri="{FF2B5EF4-FFF2-40B4-BE49-F238E27FC236}">
                <a16:creationId xmlns:a16="http://schemas.microsoft.com/office/drawing/2014/main" id="{E8AF6F6A-30D4-4A4B-BA44-390E3781D7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09305" y="188595"/>
            <a:ext cx="606425" cy="523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0"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28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rPr>
              <a:t>3</a:t>
            </a:r>
            <a:endParaRPr kumimoji="1" lang="ko-KR" altLang="ko-KR" sz="2800" dirty="0"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24" name="도형 23"/>
          <p:cNvSpPr>
            <a:spLocks/>
          </p:cNvSpPr>
          <p:nvPr/>
        </p:nvSpPr>
        <p:spPr>
          <a:xfrm>
            <a:off x="2678433" y="3591126"/>
            <a:ext cx="2282708" cy="491172"/>
          </a:xfrm>
          <a:prstGeom prst="wedgeRoundRectCallout">
            <a:avLst>
              <a:gd name="adj1" fmla="val -21190"/>
              <a:gd name="adj2" fmla="val -407"/>
              <a:gd name="adj3" fmla="val 16667"/>
            </a:avLst>
          </a:prstGeom>
          <a:solidFill>
            <a:schemeClr val="bg1">
              <a:lumMod val="8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508000">
              <a:buFontTx/>
              <a:buNone/>
            </a:pPr>
            <a:r>
              <a:rPr lang="ko-KR" dirty="0" err="1">
                <a:solidFill>
                  <a:schemeClr val="tx1"/>
                </a:solidFill>
                <a:latin typeface="Arial Black" panose="020B0A04020102020204" pitchFamily="34" charset="0"/>
              </a:rPr>
              <a:t>Tuning</a:t>
            </a:r>
            <a:r>
              <a:rPr lang="ko-KR" dirty="0">
                <a:solidFill>
                  <a:schemeClr val="tx1"/>
                </a:solidFill>
                <a:latin typeface="Arial Black" panose="020B0A04020102020204" pitchFamily="34" charset="0"/>
              </a:rPr>
              <a:t> Simulator</a:t>
            </a:r>
            <a:endParaRPr lang="ko-KR" altLang="en-U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091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539750" y="116840"/>
            <a:ext cx="8084820" cy="554355"/>
          </a:xfrm>
        </p:spPr>
        <p:txBody>
          <a:bodyPr/>
          <a:lstStyle/>
          <a:p>
            <a:pPr algn="ctr"/>
            <a:r>
              <a:rPr lang="en" altLang="ko-KR" dirty="0"/>
              <a:t>Schedule</a:t>
            </a:r>
          </a:p>
        </p:txBody>
      </p:sp>
      <p:sp>
        <p:nvSpPr>
          <p:cNvPr id="20" name="Oval 31">
            <a:extLst>
              <a:ext uri="{FF2B5EF4-FFF2-40B4-BE49-F238E27FC236}">
                <a16:creationId xmlns:a16="http://schemas.microsoft.com/office/drawing/2014/main" id="{6E1A8551-1304-294E-8C81-2F571A8AD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9140" y="116840"/>
            <a:ext cx="677545" cy="677545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scene3d>
            <a:camera prst="orthographicFront"/>
            <a:lightRig rig="threePt" dir="t">
              <a:rot lat="0" lon="0" rev="3600000"/>
            </a:lightRig>
          </a:scene3d>
          <a:sp3d>
            <a:bevelT w="317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3" name="Text Box 32">
            <a:extLst>
              <a:ext uri="{FF2B5EF4-FFF2-40B4-BE49-F238E27FC236}">
                <a16:creationId xmlns:a16="http://schemas.microsoft.com/office/drawing/2014/main" id="{E8AF6F6A-30D4-4A4B-BA44-390E3781D7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09305" y="188595"/>
            <a:ext cx="606425" cy="523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0"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28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rPr>
              <a:t>4</a:t>
            </a:r>
            <a:endParaRPr kumimoji="1" lang="ko-KR" altLang="ko-KR" sz="2800" dirty="0"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24" name="Picture 34">
            <a:extLst>
              <a:ext uri="{FF2B5EF4-FFF2-40B4-BE49-F238E27FC236}">
                <a16:creationId xmlns:a16="http://schemas.microsoft.com/office/drawing/2014/main" id="{BCBD9785-E2FF-F44F-97CD-981B6C4EF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9675" y="5619750"/>
            <a:ext cx="1063625" cy="106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15ABD23-865D-474B-AE1D-D23A78B6D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50" y="1365109"/>
            <a:ext cx="8449634" cy="413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891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251460" y="2708910"/>
            <a:ext cx="5580380" cy="831215"/>
          </a:xfrm>
        </p:spPr>
        <p:txBody>
          <a:bodyPr/>
          <a:lstStyle/>
          <a:p>
            <a:r>
              <a:rPr lang="en-US" altLang="ko-KR" sz="4800" b="1" dirty="0"/>
              <a:t>Thank you !!</a:t>
            </a:r>
            <a:endParaRPr lang="ko-KR" altLang="en-US" sz="48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Pages>9</Pages>
  <Words>228</Words>
  <Characters>0</Characters>
  <Application>Microsoft Office PowerPoint</Application>
  <DocSecurity>0</DocSecurity>
  <PresentationFormat>화면 슬라이드 쇼(4:3)</PresentationFormat>
  <Lines>0</Lines>
  <Paragraphs>66</Paragraphs>
  <Slides>9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HY견고딕</vt:lpstr>
      <vt:lpstr>HY헤드라인M</vt:lpstr>
      <vt:lpstr>굴림체</vt:lpstr>
      <vt:lpstr>맑은 고딕</vt:lpstr>
      <vt:lpstr>Arial</vt:lpstr>
      <vt:lpstr>Arial Black</vt:lpstr>
      <vt:lpstr>Office 테마</vt:lpstr>
      <vt:lpstr>Car service  Introduction and Reservation</vt:lpstr>
      <vt:lpstr>PowerPoint 프레젠테이션</vt:lpstr>
      <vt:lpstr>Motive for development </vt:lpstr>
      <vt:lpstr>Motive for development </vt:lpstr>
      <vt:lpstr>Project idea and requirements</vt:lpstr>
      <vt:lpstr>Project idea and requirements</vt:lpstr>
      <vt:lpstr>Roles of each team member</vt:lpstr>
      <vt:lpstr>Schedule</vt:lpstr>
      <vt:lpstr>Thank you !!</vt:lpstr>
    </vt:vector>
  </TitlesOfParts>
  <Company>(주)예스폼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예스폼 프리미엄 템플릿</dc:title>
  <dc:creator>문서서식 예스폼(www.yesform.com) 김다혜</dc:creator>
  <cp:lastModifiedBy>조 형진</cp:lastModifiedBy>
  <cp:revision>7</cp:revision>
  <dcterms:modified xsi:type="dcterms:W3CDTF">2020-05-17T18:37:03Z</dcterms:modified>
  <cp:version>9.101.23.39576</cp:version>
</cp:coreProperties>
</file>

<file path=docProps/thumbnail.jpeg>
</file>